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71" r:id="rId2"/>
    <p:sldId id="260" r:id="rId3"/>
    <p:sldId id="257" r:id="rId4"/>
    <p:sldId id="272" r:id="rId5"/>
    <p:sldId id="256" r:id="rId6"/>
    <p:sldId id="258" r:id="rId7"/>
    <p:sldId id="261" r:id="rId8"/>
    <p:sldId id="259" r:id="rId9"/>
    <p:sldId id="262" r:id="rId10"/>
    <p:sldId id="264" r:id="rId11"/>
    <p:sldId id="265" r:id="rId12"/>
    <p:sldId id="267" r:id="rId13"/>
    <p:sldId id="266" r:id="rId14"/>
    <p:sldId id="268" r:id="rId15"/>
    <p:sldId id="270"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06"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hu-HU" smtClean="0"/>
              <a:t>Mintacím szerkesztése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p:txBody>
          <a:bodyPr/>
          <a:lstStyle/>
          <a:p>
            <a:fld id="{35D4AC9F-D4AC-47D5-A5AB-7DDB86EB4719}" type="datetimeFigureOut">
              <a:rPr lang="hu-HU" smtClean="0"/>
              <a:t>2022. 01. 29.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233131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342552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1067412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hu-HU" smtClean="0"/>
              <a:t>Mintacím szerkesztése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7062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393246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hu-HU" smtClean="0"/>
              <a:t>Mintacím szerkesztése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35D4AC9F-D4AC-47D5-A5AB-7DDB86EB4719}" type="datetimeFigureOut">
              <a:rPr lang="hu-HU" smtClean="0"/>
              <a:t>2022. 01. 29.</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129659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hu-HU" smtClean="0"/>
              <a:t>Mintacím szerkesztése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35D4AC9F-D4AC-47D5-A5AB-7DDB86EB4719}" type="datetimeFigureOut">
              <a:rPr lang="hu-HU" smtClean="0"/>
              <a:t>2022. 01. 29.</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627302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35D4AC9F-D4AC-47D5-A5AB-7DDB86EB4719}" type="datetimeFigureOut">
              <a:rPr lang="hu-HU" smtClean="0"/>
              <a:t>2022. 01. 29.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857230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35D4AC9F-D4AC-47D5-A5AB-7DDB86EB4719}" type="datetimeFigureOut">
              <a:rPr lang="hu-HU" smtClean="0"/>
              <a:t>2022. 01. 29.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221285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35D4AC9F-D4AC-47D5-A5AB-7DDB86EB4719}" type="datetimeFigureOut">
              <a:rPr lang="hu-HU" smtClean="0"/>
              <a:t>2022. 01. 29.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230522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hu-HU" smtClean="0"/>
              <a:t>Mintacím szerkesztése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35D4AC9F-D4AC-47D5-A5AB-7DDB86EB4719}" type="datetimeFigureOut">
              <a:rPr lang="hu-HU" smtClean="0"/>
              <a:t>2022. 01. 29.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314989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hu-HU" smtClean="0"/>
              <a:t>Mintacím szerkesztése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321871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hu-HU" smtClean="0"/>
              <a:t>Mintacím szerkesztése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913795" y="2912232"/>
            <a:ext cx="5107208" cy="287896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172200" y="2912232"/>
            <a:ext cx="5095357" cy="287896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35D4AC9F-D4AC-47D5-A5AB-7DDB86EB4719}" type="datetimeFigureOut">
              <a:rPr lang="hu-HU" smtClean="0"/>
              <a:t>2022. 01. 29.</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232166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35D4AC9F-D4AC-47D5-A5AB-7DDB86EB4719}" type="datetimeFigureOut">
              <a:rPr lang="hu-HU" smtClean="0"/>
              <a:t>2022. 01. 29.</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43122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4AC9F-D4AC-47D5-A5AB-7DDB86EB4719}" type="datetimeFigureOut">
              <a:rPr lang="hu-HU" smtClean="0"/>
              <a:t>2022. 01. 29.</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104485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hu-HU" smtClean="0"/>
              <a:t>Mintacím szerkesztése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45156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35D4AC9F-D4AC-47D5-A5AB-7DDB86EB4719}" type="datetimeFigureOut">
              <a:rPr lang="hu-HU" smtClean="0"/>
              <a:t>2022. 01. 29.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DD44A6F-D055-4C27-A3AE-B3AD432C10EC}" type="slidenum">
              <a:rPr lang="hu-HU" smtClean="0"/>
              <a:t>‹#›</a:t>
            </a:fld>
            <a:endParaRPr lang="hu-HU"/>
          </a:p>
        </p:txBody>
      </p:sp>
    </p:spTree>
    <p:extLst>
      <p:ext uri="{BB962C8B-B14F-4D97-AF65-F5344CB8AC3E}">
        <p14:creationId xmlns:p14="http://schemas.microsoft.com/office/powerpoint/2010/main" val="40616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5D4AC9F-D4AC-47D5-A5AB-7DDB86EB4719}" type="datetimeFigureOut">
              <a:rPr lang="hu-HU" smtClean="0"/>
              <a:t>2022. 01. 29.</a:t>
            </a:fld>
            <a:endParaRPr lang="hu-H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DD44A6F-D055-4C27-A3AE-B3AD432C10EC}" type="slidenum">
              <a:rPr lang="hu-HU" smtClean="0"/>
              <a:t>‹#›</a:t>
            </a:fld>
            <a:endParaRPr lang="hu-HU"/>
          </a:p>
        </p:txBody>
      </p:sp>
    </p:spTree>
    <p:extLst>
      <p:ext uri="{BB962C8B-B14F-4D97-AF65-F5344CB8AC3E}">
        <p14:creationId xmlns:p14="http://schemas.microsoft.com/office/powerpoint/2010/main" val="4217233475"/>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95269" y="208722"/>
            <a:ext cx="9001462" cy="1063487"/>
          </a:xfrm>
        </p:spPr>
        <p:txBody>
          <a:bodyPr/>
          <a:lstStyle/>
          <a:p>
            <a:r>
              <a:rPr lang="hu-HU" dirty="0" smtClean="0">
                <a:solidFill>
                  <a:srgbClr val="FF0000"/>
                </a:solidFill>
              </a:rPr>
              <a:t>A</a:t>
            </a:r>
            <a:r>
              <a:rPr lang="hu-HU" dirty="0" smtClean="0"/>
              <a:t> Csabai </a:t>
            </a:r>
            <a:r>
              <a:rPr lang="hu-HU" dirty="0" smtClean="0">
                <a:solidFill>
                  <a:srgbClr val="92D050"/>
                </a:solidFill>
              </a:rPr>
              <a:t>kolbász</a:t>
            </a:r>
            <a:endParaRPr lang="hu-HU" dirty="0">
              <a:solidFill>
                <a:srgbClr val="92D050"/>
              </a:solidFill>
            </a:endParaRPr>
          </a:p>
        </p:txBody>
      </p:sp>
      <p:sp>
        <p:nvSpPr>
          <p:cNvPr id="3" name="Alcím 2"/>
          <p:cNvSpPr>
            <a:spLocks noGrp="1"/>
          </p:cNvSpPr>
          <p:nvPr>
            <p:ph type="subTitle" idx="1"/>
          </p:nvPr>
        </p:nvSpPr>
        <p:spPr>
          <a:xfrm>
            <a:off x="1595269" y="4701208"/>
            <a:ext cx="9001462" cy="556591"/>
          </a:xfrm>
        </p:spPr>
        <p:txBody>
          <a:bodyPr/>
          <a:lstStyle/>
          <a:p>
            <a:r>
              <a:rPr lang="hu-HU" dirty="0" smtClean="0"/>
              <a:t>				</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138" y="1372879"/>
            <a:ext cx="6460435" cy="3742910"/>
          </a:xfrm>
          <a:prstGeom prst="rect">
            <a:avLst/>
          </a:prstGeom>
        </p:spPr>
      </p:pic>
      <p:sp>
        <p:nvSpPr>
          <p:cNvPr id="5" name="Téglalap 4"/>
          <p:cNvSpPr/>
          <p:nvPr/>
        </p:nvSpPr>
        <p:spPr>
          <a:xfrm>
            <a:off x="5442857" y="5844209"/>
            <a:ext cx="6621429" cy="523220"/>
          </a:xfrm>
          <a:prstGeom prst="rect">
            <a:avLst/>
          </a:prstGeom>
        </p:spPr>
        <p:txBody>
          <a:bodyPr wrap="square">
            <a:spAutoFit/>
          </a:bodyPr>
          <a:lstStyle/>
          <a:p>
            <a:r>
              <a:rPr lang="hu-HU" dirty="0" smtClean="0"/>
              <a:t>		</a:t>
            </a:r>
            <a:r>
              <a:rPr lang="hu-HU" sz="2800" dirty="0" smtClean="0">
                <a:latin typeface="Bahnschrift SemiBold Condensed" panose="020B0502040204020203" pitchFamily="34" charset="0"/>
              </a:rPr>
              <a:t>Készítette </a:t>
            </a:r>
            <a:r>
              <a:rPr lang="hu-HU" sz="2800" dirty="0">
                <a:latin typeface="Bahnschrift SemiBold Condensed" panose="020B0502040204020203" pitchFamily="34" charset="0"/>
              </a:rPr>
              <a:t>: A </a:t>
            </a:r>
            <a:r>
              <a:rPr lang="hu-HU" sz="2800" dirty="0" smtClean="0">
                <a:latin typeface="Bahnschrift SemiBold Condensed" panose="020B0502040204020203" pitchFamily="34" charset="0"/>
              </a:rPr>
              <a:t>Holt </a:t>
            </a:r>
            <a:r>
              <a:rPr lang="hu-HU" sz="2800" smtClean="0">
                <a:latin typeface="Bahnschrift SemiBold Condensed" panose="020B0502040204020203" pitchFamily="34" charset="0"/>
              </a:rPr>
              <a:t>költők társasága</a:t>
            </a:r>
            <a:endParaRPr lang="hu-HU" sz="2800" dirty="0">
              <a:latin typeface="Bahnschrift SemiBold Condensed" panose="020B0502040204020203" pitchFamily="34" charset="0"/>
            </a:endParaRPr>
          </a:p>
        </p:txBody>
      </p:sp>
    </p:spTree>
    <p:extLst>
      <p:ext uri="{BB962C8B-B14F-4D97-AF65-F5344CB8AC3E}">
        <p14:creationId xmlns:p14="http://schemas.microsoft.com/office/powerpoint/2010/main" val="408656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323">
        <p15:prstTrans prst="wind"/>
      </p:transition>
    </mc:Choice>
    <mc:Fallback xmlns="">
      <p:transition spd="slow" advTm="63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1750" y="609600"/>
            <a:ext cx="10735465" cy="1326321"/>
          </a:xfrm>
        </p:spPr>
        <p:txBody>
          <a:bodyPr/>
          <a:lstStyle/>
          <a:p>
            <a:r>
              <a:rPr lang="hu-HU" dirty="0" smtClean="0">
                <a:solidFill>
                  <a:srgbClr val="FFC000"/>
                </a:solidFill>
              </a:rPr>
              <a:t>Perzselés - töltés</a:t>
            </a:r>
            <a:r>
              <a:rPr lang="hu-HU" dirty="0"/>
              <a:t>	</a:t>
            </a:r>
          </a:p>
        </p:txBody>
      </p:sp>
      <p:pic>
        <p:nvPicPr>
          <p:cNvPr id="4" name="Tartalom helye 3"/>
          <p:cNvPicPr>
            <a:picLocks noGrp="1" noChangeAspect="1"/>
          </p:cNvPicPr>
          <p:nvPr>
            <p:ph idx="1"/>
          </p:nvPr>
        </p:nvPicPr>
        <p:blipFill>
          <a:blip r:embed="rId2"/>
          <a:stretch>
            <a:fillRect/>
          </a:stretch>
        </p:blipFill>
        <p:spPr>
          <a:xfrm>
            <a:off x="530607" y="2764079"/>
            <a:ext cx="4785775" cy="3011685"/>
          </a:xfrm>
          <a:prstGeom prst="rect">
            <a:avLst/>
          </a:prstGeom>
        </p:spPr>
      </p:pic>
      <p:pic>
        <p:nvPicPr>
          <p:cNvPr id="5" name="Kép 4"/>
          <p:cNvPicPr>
            <a:picLocks noChangeAspect="1"/>
          </p:cNvPicPr>
          <p:nvPr/>
        </p:nvPicPr>
        <p:blipFill>
          <a:blip r:embed="rId3"/>
          <a:stretch>
            <a:fillRect/>
          </a:stretch>
        </p:blipFill>
        <p:spPr>
          <a:xfrm>
            <a:off x="5889814" y="2698764"/>
            <a:ext cx="5267401" cy="3011685"/>
          </a:xfrm>
          <a:prstGeom prst="rect">
            <a:avLst/>
          </a:prstGeom>
        </p:spPr>
      </p:pic>
    </p:spTree>
    <p:extLst>
      <p:ext uri="{BB962C8B-B14F-4D97-AF65-F5344CB8AC3E}">
        <p14:creationId xmlns:p14="http://schemas.microsoft.com/office/powerpoint/2010/main" val="1196367061"/>
      </p:ext>
    </p:extLst>
  </p:cSld>
  <p:clrMapOvr>
    <a:masterClrMapping/>
  </p:clrMapOvr>
  <mc:AlternateContent xmlns:mc="http://schemas.openxmlformats.org/markup-compatibility/2006" xmlns:p14="http://schemas.microsoft.com/office/powerpoint/2010/main">
    <mc:Choice Requires="p14">
      <p:transition spd="slow" p14:dur="1200" advTm="1483">
        <p14:prism/>
      </p:transition>
    </mc:Choice>
    <mc:Fallback xmlns="">
      <p:transition spd="slow" advTm="14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95" y="609600"/>
            <a:ext cx="10353761" cy="1110343"/>
          </a:xfrm>
        </p:spPr>
        <p:txBody>
          <a:bodyPr/>
          <a:lstStyle/>
          <a:p>
            <a:r>
              <a:rPr lang="hu-HU" dirty="0" smtClean="0">
                <a:solidFill>
                  <a:schemeClr val="accent4">
                    <a:lumMod val="40000"/>
                    <a:lumOff val="60000"/>
                  </a:schemeClr>
                </a:solidFill>
              </a:rPr>
              <a:t>Szalonna-hús</a:t>
            </a:r>
            <a:endParaRPr lang="hu-HU" dirty="0">
              <a:solidFill>
                <a:schemeClr val="accent4">
                  <a:lumMod val="40000"/>
                  <a:lumOff val="60000"/>
                </a:schemeClr>
              </a:solidFill>
            </a:endParaRP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209" y="2030186"/>
            <a:ext cx="4927600" cy="369570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743" y="2030186"/>
            <a:ext cx="5051813" cy="3695699"/>
          </a:xfrm>
          <a:prstGeom prst="rect">
            <a:avLst/>
          </a:prstGeom>
        </p:spPr>
      </p:pic>
    </p:spTree>
    <p:extLst>
      <p:ext uri="{BB962C8B-B14F-4D97-AF65-F5344CB8AC3E}">
        <p14:creationId xmlns:p14="http://schemas.microsoft.com/office/powerpoint/2010/main" val="1617763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196">
        <p15:prstTrans prst="crush"/>
      </p:transition>
    </mc:Choice>
    <mc:Fallback xmlns="">
      <p:transition spd="slow" advTm="21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68551" y="609600"/>
            <a:ext cx="11046506" cy="1326321"/>
          </a:xfrm>
        </p:spPr>
        <p:txBody>
          <a:bodyPr/>
          <a:lstStyle/>
          <a:p>
            <a:r>
              <a:rPr lang="hu-HU" dirty="0" smtClean="0">
                <a:solidFill>
                  <a:srgbClr val="92D050"/>
                </a:solidFill>
              </a:rPr>
              <a:t>Gépi keverés-töltés</a:t>
            </a:r>
            <a:endParaRPr lang="hu-HU" dirty="0">
              <a:solidFill>
                <a:srgbClr val="92D050"/>
              </a:solidFill>
            </a:endParaRP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551" y="2084614"/>
            <a:ext cx="4927600" cy="369570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675" y="2084614"/>
            <a:ext cx="5524382" cy="3695700"/>
          </a:xfrm>
          <a:prstGeom prst="rect">
            <a:avLst/>
          </a:prstGeom>
        </p:spPr>
      </p:pic>
    </p:spTree>
    <p:extLst>
      <p:ext uri="{BB962C8B-B14F-4D97-AF65-F5344CB8AC3E}">
        <p14:creationId xmlns:p14="http://schemas.microsoft.com/office/powerpoint/2010/main" val="23194036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95" y="609600"/>
            <a:ext cx="10353761" cy="1240971"/>
          </a:xfrm>
        </p:spPr>
        <p:txBody>
          <a:bodyPr/>
          <a:lstStyle/>
          <a:p>
            <a:r>
              <a:rPr lang="hu-HU" dirty="0" smtClean="0">
                <a:solidFill>
                  <a:srgbClr val="C00000"/>
                </a:solidFill>
              </a:rPr>
              <a:t>vastag és vékony</a:t>
            </a:r>
            <a:br>
              <a:rPr lang="hu-HU" dirty="0" smtClean="0">
                <a:solidFill>
                  <a:srgbClr val="C00000"/>
                </a:solidFill>
              </a:rPr>
            </a:br>
            <a:r>
              <a:rPr lang="hu-HU" dirty="0" smtClean="0">
                <a:solidFill>
                  <a:srgbClr val="C00000"/>
                </a:solidFill>
              </a:rPr>
              <a:t>kolbász</a:t>
            </a:r>
            <a:endParaRPr lang="hu-HU" dirty="0">
              <a:solidFill>
                <a:srgbClr val="C00000"/>
              </a:solidFill>
            </a:endParaRP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294" y="2193472"/>
            <a:ext cx="4796972" cy="3597729"/>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229" y="2128157"/>
            <a:ext cx="5218234" cy="3597729"/>
          </a:xfrm>
          <a:prstGeom prst="rect">
            <a:avLst/>
          </a:prstGeom>
        </p:spPr>
      </p:pic>
    </p:spTree>
    <p:extLst>
      <p:ext uri="{BB962C8B-B14F-4D97-AF65-F5344CB8AC3E}">
        <p14:creationId xmlns:p14="http://schemas.microsoft.com/office/powerpoint/2010/main" val="1603299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8295" y="609600"/>
            <a:ext cx="10948534" cy="1326321"/>
          </a:xfrm>
        </p:spPr>
        <p:txBody>
          <a:bodyPr/>
          <a:lstStyle/>
          <a:p>
            <a:r>
              <a:rPr lang="hu-HU" dirty="0" smtClean="0">
                <a:solidFill>
                  <a:srgbClr val="0070C0"/>
                </a:solidFill>
              </a:rPr>
              <a:t>Füstölés előtt és után</a:t>
            </a:r>
            <a:endParaRPr lang="hu-HU" dirty="0">
              <a:solidFill>
                <a:srgbClr val="0070C0"/>
              </a:solidFill>
            </a:endParaRP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295" y="2041073"/>
            <a:ext cx="3726317" cy="2108040"/>
          </a:xfr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29" y="2041073"/>
            <a:ext cx="3668486" cy="2037534"/>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9" y="4386943"/>
            <a:ext cx="3624942" cy="2166257"/>
          </a:xfrm>
          <a:prstGeom prst="rect">
            <a:avLst/>
          </a:prstGeom>
        </p:spPr>
      </p:pic>
    </p:spTree>
    <p:extLst>
      <p:ext uri="{BB962C8B-B14F-4D97-AF65-F5344CB8AC3E}">
        <p14:creationId xmlns:p14="http://schemas.microsoft.com/office/powerpoint/2010/main" val="1544415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167376" y="4253948"/>
            <a:ext cx="8534400" cy="3615267"/>
          </a:xfrm>
        </p:spPr>
        <p:txBody>
          <a:bodyPr>
            <a:normAutofit/>
          </a:bodyPr>
          <a:lstStyle/>
          <a:p>
            <a:pPr marL="0" indent="0">
              <a:buNone/>
            </a:pPr>
            <a:r>
              <a:rPr lang="hu-HU" sz="4800" dirty="0" smtClean="0">
                <a:solidFill>
                  <a:schemeClr val="tx1"/>
                </a:solidFill>
              </a:rPr>
              <a:t>Köszönjük a figyelmet!</a:t>
            </a:r>
            <a:endParaRPr lang="hu-HU" sz="4800" dirty="0">
              <a:solidFill>
                <a:schemeClr val="tx1"/>
              </a:solidFill>
            </a:endParaRPr>
          </a:p>
        </p:txBody>
      </p:sp>
      <p:pic>
        <p:nvPicPr>
          <p:cNvPr id="11" name="Kép 10"/>
          <p:cNvPicPr>
            <a:picLocks noChangeAspect="1"/>
          </p:cNvPicPr>
          <p:nvPr/>
        </p:nvPicPr>
        <p:blipFill>
          <a:blip r:embed="rId3"/>
          <a:stretch>
            <a:fillRect/>
          </a:stretch>
        </p:blipFill>
        <p:spPr>
          <a:xfrm>
            <a:off x="7881257" y="4229499"/>
            <a:ext cx="4310743" cy="2628501"/>
          </a:xfrm>
          <a:prstGeom prst="rect">
            <a:avLst/>
          </a:prstGeom>
          <a:effectLst>
            <a:glow rad="228600">
              <a:schemeClr val="accent3">
                <a:satMod val="175000"/>
                <a:alpha val="40000"/>
              </a:schemeClr>
            </a:glow>
          </a:effectLst>
        </p:spPr>
      </p:pic>
      <p:pic>
        <p:nvPicPr>
          <p:cNvPr id="2" name="Kép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0"/>
            <a:ext cx="4629456" cy="2514600"/>
          </a:xfrm>
          <a:prstGeom prst="rect">
            <a:avLst/>
          </a:prstGeom>
        </p:spPr>
      </p:pic>
    </p:spTree>
    <p:extLst>
      <p:ext uri="{BB962C8B-B14F-4D97-AF65-F5344CB8AC3E}">
        <p14:creationId xmlns:p14="http://schemas.microsoft.com/office/powerpoint/2010/main" val="221080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96">
        <p15:prstTrans prst="peelOff"/>
      </p:transition>
    </mc:Choice>
    <mc:Fallback xmlns="">
      <p:transition spd="slow" advTm="70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85429" y="402351"/>
            <a:ext cx="11024083" cy="631320"/>
          </a:xfrm>
        </p:spPr>
        <p:txBody>
          <a:bodyPr>
            <a:normAutofit/>
          </a:bodyPr>
          <a:lstStyle/>
          <a:p>
            <a:pPr algn="ctr"/>
            <a:r>
              <a:rPr lang="hu-HU" dirty="0">
                <a:solidFill>
                  <a:srgbClr val="FFFF00"/>
                </a:solidFill>
              </a:rPr>
              <a:t>H</a:t>
            </a:r>
            <a:r>
              <a:rPr lang="hu-HU" dirty="0" smtClean="0">
                <a:solidFill>
                  <a:srgbClr val="FFFF00"/>
                </a:solidFill>
              </a:rPr>
              <a:t>áttere</a:t>
            </a:r>
            <a:endParaRPr lang="hu-HU" dirty="0">
              <a:solidFill>
                <a:srgbClr val="FFFF00"/>
              </a:solidFill>
            </a:endParaRPr>
          </a:p>
        </p:txBody>
      </p:sp>
      <p:sp>
        <p:nvSpPr>
          <p:cNvPr id="3" name="Tartalom helye 2"/>
          <p:cNvSpPr>
            <a:spLocks noGrp="1"/>
          </p:cNvSpPr>
          <p:nvPr>
            <p:ph idx="1"/>
          </p:nvPr>
        </p:nvSpPr>
        <p:spPr>
          <a:xfrm>
            <a:off x="386037" y="1033671"/>
            <a:ext cx="6199819" cy="5665303"/>
          </a:xfrm>
        </p:spPr>
        <p:txBody>
          <a:bodyPr>
            <a:normAutofit fontScale="62500" lnSpcReduction="20000"/>
          </a:bodyPr>
          <a:lstStyle/>
          <a:p>
            <a:pPr algn="just"/>
            <a:r>
              <a:rPr lang="hu-HU" sz="2900" dirty="0" smtClean="0"/>
              <a:t>XIV. századtól vannak írásos emlékek a csabai kolbászról</a:t>
            </a:r>
          </a:p>
          <a:p>
            <a:pPr algn="just"/>
            <a:r>
              <a:rPr lang="hu-HU" sz="2900" dirty="0" smtClean="0"/>
              <a:t>1373-ban jelenik meg először egy latin nyelvű szövegben</a:t>
            </a:r>
          </a:p>
          <a:p>
            <a:pPr algn="just"/>
            <a:r>
              <a:rPr lang="hu-HU" sz="2900" dirty="0" smtClean="0"/>
              <a:t>XVIII. században is készítettek már kolbászt, de ekkor még csak szárították és füstölték</a:t>
            </a:r>
          </a:p>
          <a:p>
            <a:pPr algn="just"/>
            <a:r>
              <a:rPr lang="hu-HU" sz="2900" dirty="0" smtClean="0"/>
              <a:t>Sajátos íze, készítésmódjától egyedi</a:t>
            </a:r>
          </a:p>
          <a:p>
            <a:pPr algn="just"/>
            <a:r>
              <a:rPr lang="hu-HU" sz="2900" dirty="0" smtClean="0"/>
              <a:t>Régen, szabadkéményben, szalma és kukoricaszárral füstölték</a:t>
            </a:r>
          </a:p>
          <a:p>
            <a:pPr algn="just"/>
            <a:r>
              <a:rPr lang="hu-HU" sz="2900" dirty="0" smtClean="0"/>
              <a:t>A XX. század-</a:t>
            </a:r>
            <a:r>
              <a:rPr lang="hu-HU" sz="2900" dirty="0" err="1" smtClean="0"/>
              <a:t>ban</a:t>
            </a:r>
            <a:r>
              <a:rPr lang="hu-HU" sz="2900" dirty="0" smtClean="0"/>
              <a:t> már bükkfa fűrészport vagy kukorica csutkát használnak</a:t>
            </a:r>
          </a:p>
          <a:p>
            <a:pPr algn="just"/>
            <a:r>
              <a:rPr lang="hu-HU" sz="2900" dirty="0" smtClean="0"/>
              <a:t>1911-ben megalapították a Békéscsabai Sertéshizlaló RT, amely 10.000 sertést nevel évenként</a:t>
            </a:r>
          </a:p>
          <a:p>
            <a:pPr algn="just"/>
            <a:r>
              <a:rPr lang="hu-HU" sz="2900" dirty="0" smtClean="0"/>
              <a:t>1918-ban létrejött az Alföldi sertéshizlaló és Húsipari Rt.</a:t>
            </a:r>
          </a:p>
          <a:p>
            <a:endParaRPr lang="hu-HU" sz="2900" dirty="0" smtClean="0"/>
          </a:p>
          <a:p>
            <a:endParaRPr lang="hu-HU"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166257"/>
            <a:ext cx="5015704" cy="3418613"/>
          </a:xfrm>
          <a:prstGeom prst="rect">
            <a:avLst/>
          </a:prstGeom>
        </p:spPr>
      </p:pic>
    </p:spTree>
    <p:custDataLst>
      <p:tags r:id="rId1"/>
    </p:custDataLst>
    <p:extLst>
      <p:ext uri="{BB962C8B-B14F-4D97-AF65-F5344CB8AC3E}">
        <p14:creationId xmlns:p14="http://schemas.microsoft.com/office/powerpoint/2010/main" val="3113882311"/>
      </p:ext>
    </p:extLst>
  </p:cSld>
  <p:clrMapOvr>
    <a:masterClrMapping/>
  </p:clrMapOvr>
  <mc:AlternateContent xmlns:mc="http://schemas.openxmlformats.org/markup-compatibility/2006" xmlns:p14="http://schemas.microsoft.com/office/powerpoint/2010/main">
    <mc:Choice Requires="p14">
      <p:transition spd="slow" p14:dur="1500" advClick="0" advTm="19851">
        <p:split orient="vert"/>
      </p:transition>
    </mc:Choice>
    <mc:Fallback xmlns="">
      <p:transition spd="slow" advClick="0" advTm="1985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28430" y="-364067"/>
            <a:ext cx="8534400" cy="1507067"/>
          </a:xfrm>
        </p:spPr>
        <p:txBody>
          <a:bodyPr/>
          <a:lstStyle/>
          <a:p>
            <a:pPr algn="ctr"/>
            <a:r>
              <a:rPr lang="hu-HU" dirty="0" smtClean="0">
                <a:solidFill>
                  <a:schemeClr val="accent2">
                    <a:lumMod val="40000"/>
                    <a:lumOff val="60000"/>
                  </a:schemeClr>
                </a:solidFill>
              </a:rPr>
              <a:t>Története</a:t>
            </a:r>
            <a:endParaRPr lang="hu-HU" dirty="0">
              <a:solidFill>
                <a:schemeClr val="accent2">
                  <a:lumMod val="40000"/>
                  <a:lumOff val="60000"/>
                </a:schemeClr>
              </a:solidFill>
            </a:endParaRPr>
          </a:p>
        </p:txBody>
      </p:sp>
      <p:sp>
        <p:nvSpPr>
          <p:cNvPr id="3" name="Tartalom helye 2"/>
          <p:cNvSpPr>
            <a:spLocks noGrp="1"/>
          </p:cNvSpPr>
          <p:nvPr>
            <p:ph idx="1"/>
          </p:nvPr>
        </p:nvSpPr>
        <p:spPr>
          <a:xfrm>
            <a:off x="944217" y="665922"/>
            <a:ext cx="9879495" cy="5844208"/>
          </a:xfrm>
        </p:spPr>
        <p:txBody>
          <a:bodyPr>
            <a:normAutofit/>
          </a:bodyPr>
          <a:lstStyle/>
          <a:p>
            <a:pPr algn="just"/>
            <a:r>
              <a:rPr lang="hu-HU" sz="2200" dirty="0"/>
              <a:t>A csabai kolbász nem olyan régen kialakult élelmiszer, mindössze az 1890-es évektől számíthatjuk első megjelenését. Addig olyan kevés sertést tartottak a csabaiak, ami elégtelen mennyiség volt a disznóvágásokhoz. Csupán az 1900-as évektől találkozunk a leírásával. Híressé válásához szükségesek voltak az előnyös természeti adottságok, az állattartás kedvező lehetőségei, illetve az itt élő magyar és tót parasztok szokásai. Az első világháború után nyíltak meg az új lehetőségek, amikortól általánossá vált a hússertés tartása az addigi egyeduralkodó mangalica helyett. A két világháború közt élte első virágzását, ebben a korban tett szert országos hírére. A második világháború, az államosítások után készítése már nem háziipari körülmények között, hanem iparszerűen történt. </a:t>
            </a:r>
            <a:endParaRPr lang="hu-HU" dirty="0"/>
          </a:p>
        </p:txBody>
      </p:sp>
      <p:pic>
        <p:nvPicPr>
          <p:cNvPr id="4" name="Kép 3"/>
          <p:cNvPicPr>
            <a:picLocks noChangeAspect="1"/>
          </p:cNvPicPr>
          <p:nvPr/>
        </p:nvPicPr>
        <p:blipFill>
          <a:blip r:embed="rId3"/>
          <a:stretch>
            <a:fillRect/>
          </a:stretch>
        </p:blipFill>
        <p:spPr>
          <a:xfrm>
            <a:off x="8545286" y="5102896"/>
            <a:ext cx="3646714" cy="1755103"/>
          </a:xfrm>
          <a:prstGeom prst="rect">
            <a:avLst/>
          </a:prstGeom>
        </p:spPr>
      </p:pic>
    </p:spTree>
    <p:custDataLst>
      <p:tags r:id="rId1"/>
    </p:custDataLst>
    <p:extLst>
      <p:ext uri="{BB962C8B-B14F-4D97-AF65-F5344CB8AC3E}">
        <p14:creationId xmlns:p14="http://schemas.microsoft.com/office/powerpoint/2010/main" val="143858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580">
        <p15:prstTrans prst="fracture"/>
      </p:transition>
    </mc:Choice>
    <mc:Fallback xmlns="">
      <p:transition spd="slow" advTm="255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Története</a:t>
            </a:r>
            <a:endParaRPr lang="hu-HU" dirty="0"/>
          </a:p>
        </p:txBody>
      </p:sp>
      <p:sp>
        <p:nvSpPr>
          <p:cNvPr id="3" name="Tartalom helye 2"/>
          <p:cNvSpPr>
            <a:spLocks noGrp="1"/>
          </p:cNvSpPr>
          <p:nvPr>
            <p:ph idx="1"/>
          </p:nvPr>
        </p:nvSpPr>
        <p:spPr/>
        <p:txBody>
          <a:bodyPr/>
          <a:lstStyle/>
          <a:p>
            <a:r>
              <a:rPr lang="hu-HU" dirty="0"/>
              <a:t>Az ötvenes évektől a Békés Megyei Húsipari Vállalat orosházi telephelyén kezdték meg „Csabai csípős” elnevezéssel, majd az 1960-as, 1970-es években már Békéscsabán és Gyulán, majd Budapesten is készítették. Mindazonáltal a város környékén és a környező falvakban a lakosság mindvégig nagyrészt házi körülmények között állította elő. Az 1990-es években kultusza újra feléledt, a Csabai Kolbászklub 1998. január 30-i megalapítása után minden évben megrendezték a kolbászfesztivált, így a hagyományok ápolása és a marketing is új lendületet adott fejlődésének. Azóta Magyarország egyik legnépszerűbb gasztronómiai ünnepévé vált az esemény.</a:t>
            </a:r>
          </a:p>
          <a:p>
            <a:endParaRPr lang="hu-HU" dirty="0"/>
          </a:p>
          <a:p>
            <a:endParaRPr lang="hu-HU" dirty="0"/>
          </a:p>
        </p:txBody>
      </p:sp>
      <p:pic>
        <p:nvPicPr>
          <p:cNvPr id="4" name="Kép 3"/>
          <p:cNvPicPr>
            <a:picLocks noChangeAspect="1"/>
          </p:cNvPicPr>
          <p:nvPr/>
        </p:nvPicPr>
        <p:blipFill>
          <a:blip r:embed="rId2"/>
          <a:stretch>
            <a:fillRect/>
          </a:stretch>
        </p:blipFill>
        <p:spPr>
          <a:xfrm>
            <a:off x="8490857" y="5030275"/>
            <a:ext cx="3701143" cy="1827725"/>
          </a:xfrm>
          <a:prstGeom prst="rect">
            <a:avLst/>
          </a:prstGeom>
        </p:spPr>
      </p:pic>
    </p:spTree>
    <p:extLst>
      <p:ext uri="{BB962C8B-B14F-4D97-AF65-F5344CB8AC3E}">
        <p14:creationId xmlns:p14="http://schemas.microsoft.com/office/powerpoint/2010/main" val="3440378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3999" y="307355"/>
            <a:ext cx="8852453" cy="2485541"/>
          </a:xfrm>
        </p:spPr>
        <p:txBody>
          <a:bodyPr>
            <a:normAutofit/>
          </a:bodyPr>
          <a:lstStyle/>
          <a:p>
            <a:pPr algn="ctr"/>
            <a:r>
              <a:rPr lang="hu-HU" sz="3600" dirty="0">
                <a:solidFill>
                  <a:srgbClr val="00B050"/>
                </a:solidFill>
              </a:rPr>
              <a:t>Csabai kolbász</a:t>
            </a:r>
            <a:r>
              <a:rPr lang="hu-HU" dirty="0">
                <a:solidFill>
                  <a:srgbClr val="00B050"/>
                </a:solidFill>
              </a:rPr>
              <a:t/>
            </a:r>
            <a:br>
              <a:rPr lang="hu-HU" dirty="0">
                <a:solidFill>
                  <a:srgbClr val="00B050"/>
                </a:solidFill>
              </a:rPr>
            </a:br>
            <a:r>
              <a:rPr lang="hu-HU" dirty="0" smtClean="0"/>
              <a:t/>
            </a:r>
            <a:br>
              <a:rPr lang="hu-HU" dirty="0" smtClean="0"/>
            </a:br>
            <a:endParaRPr lang="hu-HU" dirty="0"/>
          </a:p>
        </p:txBody>
      </p:sp>
      <p:sp>
        <p:nvSpPr>
          <p:cNvPr id="3" name="Alcím 2"/>
          <p:cNvSpPr>
            <a:spLocks noGrp="1"/>
          </p:cNvSpPr>
          <p:nvPr>
            <p:ph type="subTitle" idx="1"/>
          </p:nvPr>
        </p:nvSpPr>
        <p:spPr>
          <a:xfrm>
            <a:off x="967408" y="1600199"/>
            <a:ext cx="10055088" cy="4689200"/>
          </a:xfrm>
        </p:spPr>
        <p:txBody>
          <a:bodyPr>
            <a:normAutofit/>
          </a:bodyPr>
          <a:lstStyle/>
          <a:p>
            <a:pPr algn="just"/>
            <a:r>
              <a:rPr lang="hu-HU" sz="2000" dirty="0"/>
              <a:t>A csabai kolbász (csabai vastagkolbász, </a:t>
            </a:r>
            <a:r>
              <a:rPr lang="hu-HU" sz="2000" dirty="0" smtClean="0"/>
              <a:t>(</a:t>
            </a:r>
            <a:r>
              <a:rPr lang="hu-HU" sz="2000" dirty="0" err="1" smtClean="0"/>
              <a:t>Čabianska</a:t>
            </a:r>
            <a:r>
              <a:rPr lang="hu-HU" sz="2000" dirty="0" smtClean="0"/>
              <a:t> </a:t>
            </a:r>
            <a:r>
              <a:rPr lang="hu-HU" sz="2000" dirty="0" err="1" smtClean="0"/>
              <a:t>klobása</a:t>
            </a:r>
            <a:r>
              <a:rPr lang="hu-HU" sz="2000" dirty="0"/>
              <a:t> </a:t>
            </a:r>
            <a:r>
              <a:rPr lang="hu-HU" sz="2000" dirty="0" smtClean="0"/>
              <a:t>)meghatározott </a:t>
            </a:r>
            <a:r>
              <a:rPr lang="hu-HU" sz="2000" dirty="0"/>
              <a:t>alapanyagokból készült, </a:t>
            </a:r>
            <a:r>
              <a:rPr lang="hu-HU" sz="2000" dirty="0" smtClean="0"/>
              <a:t>eredetvédett, azaz </a:t>
            </a:r>
            <a:r>
              <a:rPr lang="hu-HU" sz="2000" dirty="0"/>
              <a:t>hivatalosan csak Békéscsaba és Gyula területén belül előállított, fűszeres, paprikás kolbászféleség. Szigorúan fekete bors nélkül készül. A csabai kolbász világhírű </a:t>
            </a:r>
            <a:r>
              <a:rPr lang="hu-HU" sz="2000" dirty="0" smtClean="0"/>
              <a:t>hungaricum, </a:t>
            </a:r>
            <a:r>
              <a:rPr lang="hu-HU" sz="2000" dirty="0"/>
              <a:t>az Európai Unió által földrajzi árujelzővel eredetvédett jellegzetes háziipari termék, amely Békéscsabáról és környékéről származik. Bel- és külföldi népszerűsítését segíti az évente megrendezett csabai kolbászfesztivál</a:t>
            </a:r>
            <a:r>
              <a:rPr lang="hu-HU" sz="2000" dirty="0" smtClean="0"/>
              <a:t>.</a:t>
            </a:r>
          </a:p>
          <a:p>
            <a:endParaRPr lang="hu-HU" sz="2000" dirty="0" smtClean="0"/>
          </a:p>
          <a:p>
            <a:endParaRPr lang="hu-HU" sz="2000" dirty="0"/>
          </a:p>
          <a:p>
            <a:endParaRPr lang="hu-HU" sz="2800"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08" y="4365349"/>
            <a:ext cx="2381250" cy="1924050"/>
          </a:xfrm>
          <a:prstGeom prst="rect">
            <a:avLst/>
          </a:prstGeo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104" y="4434923"/>
            <a:ext cx="2867025" cy="1590675"/>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3596" y="4358722"/>
            <a:ext cx="2628900" cy="1743075"/>
          </a:xfrm>
          <a:prstGeom prst="rect">
            <a:avLst/>
          </a:prstGeom>
        </p:spPr>
      </p:pic>
    </p:spTree>
    <p:custDataLst>
      <p:tags r:id="rId1"/>
    </p:custDataLst>
    <p:extLst>
      <p:ext uri="{BB962C8B-B14F-4D97-AF65-F5344CB8AC3E}">
        <p14:creationId xmlns:p14="http://schemas.microsoft.com/office/powerpoint/2010/main" val="2744968571"/>
      </p:ext>
    </p:extLst>
  </p:cSld>
  <p:clrMapOvr>
    <a:masterClrMapping/>
  </p:clrMapOvr>
  <mc:AlternateContent xmlns:mc="http://schemas.openxmlformats.org/markup-compatibility/2006" xmlns:p14="http://schemas.microsoft.com/office/powerpoint/2010/main">
    <mc:Choice Requires="p14">
      <p:transition spd="slow" p14:dur="1600" advTm="18803">
        <p:blinds dir="vert"/>
      </p:transition>
    </mc:Choice>
    <mc:Fallback xmlns="">
      <p:transition spd="slow" advTm="1880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38539" y="149086"/>
            <a:ext cx="11822832" cy="6708913"/>
          </a:xfrm>
        </p:spPr>
        <p:txBody>
          <a:bodyPr>
            <a:normAutofit/>
          </a:bodyPr>
          <a:lstStyle/>
          <a:p>
            <a:pPr algn="just"/>
            <a:r>
              <a:rPr lang="hu-HU" dirty="0" smtClean="0">
                <a:solidFill>
                  <a:srgbClr val="FF0000"/>
                </a:solidFill>
              </a:rPr>
              <a:t>Készítése</a:t>
            </a:r>
            <a:r>
              <a:rPr lang="hu-HU" dirty="0" smtClean="0"/>
              <a:t>: hagyományosan a húst 1-2 napig hűtőben tárolják, majd kicsontozzák és 40 dkg-</a:t>
            </a:r>
            <a:r>
              <a:rPr lang="hu-HU" dirty="0" err="1" smtClean="0"/>
              <a:t>os</a:t>
            </a:r>
            <a:r>
              <a:rPr lang="hu-HU" dirty="0" smtClean="0"/>
              <a:t> darabokra aprítják. A kolbászt és a szalonnát nagy átmérőjű, kemény fakádba, </a:t>
            </a:r>
            <a:r>
              <a:rPr lang="hu-HU" dirty="0" err="1" smtClean="0"/>
              <a:t>ringa</a:t>
            </a:r>
            <a:r>
              <a:rPr lang="hu-HU" dirty="0" smtClean="0"/>
              <a:t> késsel szemcsésre aprítják. Szárítás és füstölés után a felülete száraz tapintású. Íze jellegzetesen paprikás. Attól csabai, hogy csak sertéshúsból készülhet. Olyan disznóból, amit legalább 135 kg-ra hizlalnak. Az állatnak minden részéből hozzá kell adni az íze miatt.</a:t>
            </a:r>
          </a:p>
          <a:p>
            <a:pPr algn="just"/>
            <a:r>
              <a:rPr lang="hu-HU" dirty="0"/>
              <a:t>Az első és legfőbb alapkövetelmény, hogy kizárólag sertéshúsból készítsék és ne csak a disznó egyfajta részéből, a tölteléknek tartalmaznia kell mindenfajta húst. Csakis így kerülhető el, hogy a kolbász se túl száraz, se túl zsíros ne legyen. A régi csabai kolbászt mindig sertésbélbe töltötték, a végbél és a hozzá tartozó vastagbél (</a:t>
            </a:r>
            <a:r>
              <a:rPr lang="hu-HU" dirty="0" err="1"/>
              <a:t>kuláré</a:t>
            </a:r>
            <a:r>
              <a:rPr lang="hu-HU" dirty="0"/>
              <a:t>) mintegy másfél méter hosszú darabjába</a:t>
            </a:r>
            <a:r>
              <a:rPr lang="hu-HU" dirty="0" smtClean="0"/>
              <a:t>.</a:t>
            </a:r>
          </a:p>
          <a:p>
            <a:r>
              <a:rPr lang="hu-HU" dirty="0" smtClean="0">
                <a:solidFill>
                  <a:srgbClr val="FF0000"/>
                </a:solidFill>
              </a:rPr>
              <a:t>Recept</a:t>
            </a:r>
            <a:r>
              <a:rPr lang="hu-HU" dirty="0">
                <a:solidFill>
                  <a:srgbClr val="FF0000"/>
                </a:solidFill>
              </a:rPr>
              <a:t>: </a:t>
            </a:r>
            <a:r>
              <a:rPr lang="hu-HU" sz="1900" dirty="0"/>
              <a:t>100 kg késztermékhez általában 135–140 kg sertéshúst, sertés hasi szalonnát használnak. Fűszerezéséhez 10 kilónként: 20 dkg édes, őrölt, házi paprika, 5 dkg erős, őrölt, házi paprika, 24 dkg asztali só, 3 dkg apróra vágott fokhagyma, 2 dkg fűszerkömény (egész). Hét és fél kiló színhúshoz két és fél kiló szalonnát tesznek</a:t>
            </a:r>
            <a:r>
              <a:rPr lang="hu-HU" dirty="0"/>
              <a:t>	</a:t>
            </a:r>
          </a:p>
        </p:txBody>
      </p:sp>
      <p:pic>
        <p:nvPicPr>
          <p:cNvPr id="4" name="Kép 3"/>
          <p:cNvPicPr>
            <a:picLocks noChangeAspect="1"/>
          </p:cNvPicPr>
          <p:nvPr/>
        </p:nvPicPr>
        <p:blipFill>
          <a:blip r:embed="rId3"/>
          <a:stretch>
            <a:fillRect/>
          </a:stretch>
        </p:blipFill>
        <p:spPr>
          <a:xfrm>
            <a:off x="889991" y="5181601"/>
            <a:ext cx="2254786" cy="1121228"/>
          </a:xfrm>
          <a:prstGeom prst="rect">
            <a:avLst/>
          </a:prstGeom>
        </p:spPr>
      </p:pic>
      <p:pic>
        <p:nvPicPr>
          <p:cNvPr id="2" name="Kép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094516"/>
            <a:ext cx="2259826" cy="1121228"/>
          </a:xfrm>
          <a:prstGeom prst="rect">
            <a:avLst/>
          </a:prstGeom>
        </p:spPr>
      </p:pic>
      <p:pic>
        <p:nvPicPr>
          <p:cNvPr id="5" name="Kép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8546" y="4898570"/>
            <a:ext cx="2381250" cy="1611087"/>
          </a:xfrm>
          <a:prstGeom prst="rect">
            <a:avLst/>
          </a:prstGeom>
        </p:spPr>
      </p:pic>
    </p:spTree>
    <p:custDataLst>
      <p:tags r:id="rId1"/>
    </p:custDataLst>
    <p:extLst>
      <p:ext uri="{BB962C8B-B14F-4D97-AF65-F5344CB8AC3E}">
        <p14:creationId xmlns:p14="http://schemas.microsoft.com/office/powerpoint/2010/main" val="2987171756"/>
      </p:ext>
    </p:extLst>
  </p:cSld>
  <p:clrMapOvr>
    <a:masterClrMapping/>
  </p:clrMapOvr>
  <mc:AlternateContent xmlns:mc="http://schemas.openxmlformats.org/markup-compatibility/2006" xmlns:p14="http://schemas.microsoft.com/office/powerpoint/2010/main">
    <mc:Choice Requires="p14">
      <p:transition spd="slow" p14:dur="3900" advTm="22320">
        <p14:glitter pattern="hexagon"/>
      </p:transition>
    </mc:Choice>
    <mc:Fallback xmlns="">
      <p:transition spd="slow" advTm="223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0357" y="-139147"/>
            <a:ext cx="8534400" cy="1192695"/>
          </a:xfrm>
        </p:spPr>
        <p:txBody>
          <a:bodyPr/>
          <a:lstStyle/>
          <a:p>
            <a:r>
              <a:rPr lang="hu-HU" dirty="0" smtClean="0"/>
              <a:t>Csabai kolbászfesztivál</a:t>
            </a:r>
            <a:endParaRPr lang="hu-HU" dirty="0"/>
          </a:p>
        </p:txBody>
      </p:sp>
      <p:sp>
        <p:nvSpPr>
          <p:cNvPr id="3" name="Tartalom helye 2"/>
          <p:cNvSpPr>
            <a:spLocks noGrp="1"/>
          </p:cNvSpPr>
          <p:nvPr>
            <p:ph idx="1"/>
          </p:nvPr>
        </p:nvSpPr>
        <p:spPr>
          <a:xfrm>
            <a:off x="628677" y="636889"/>
            <a:ext cx="10437676" cy="7116416"/>
          </a:xfrm>
        </p:spPr>
        <p:txBody>
          <a:bodyPr/>
          <a:lstStyle/>
          <a:p>
            <a:pPr algn="just"/>
            <a:r>
              <a:rPr lang="hu-HU" sz="1800" dirty="0"/>
              <a:t>Azok a hagyományok, melyekkel Békéscsaba a sertéstenyésztés- és feldolgozás tekintetében rendelkezik, és amilyen sikeres, népszerű terméknek tekinthető a csabai kolbász, meglehetősen természetes volt, hogy a 90-es évek közepén, amikor az országban egyre-másra szerveződtek a gasztronómiai és egyéb tematikájú fesztiválok, akkor itt a kolbász köré kellett annak létre jönni.</a:t>
            </a:r>
          </a:p>
          <a:p>
            <a:pPr algn="just"/>
            <a:r>
              <a:rPr lang="hu-HU" sz="1800" dirty="0"/>
              <a:t>1996-ban írtam le először ezt a kifejezést, hogy Csabai Kolbászfesztivál, és dolgoztam ki egy akkor elképzelt rendezvény vázlatát. Minta nem sok volt a környezetünkben, de a </a:t>
            </a:r>
            <a:r>
              <a:rPr lang="hu-HU" sz="1800" dirty="0" err="1"/>
              <a:t>medgyesegyházi</a:t>
            </a:r>
            <a:r>
              <a:rPr lang="hu-HU" sz="1800" dirty="0"/>
              <a:t> Dinnyefesztivál, vagy a bajai Halászléünnep mindenképpen ilyennek tekinthető. Természetesen a müncheni </a:t>
            </a:r>
            <a:r>
              <a:rPr lang="hu-HU" sz="1800" dirty="0" err="1"/>
              <a:t>Oktoberfestről</a:t>
            </a:r>
            <a:r>
              <a:rPr lang="hu-HU" sz="1800" dirty="0"/>
              <a:t> tudtunk, de az minden vonatkozásban távolinak tűnt…</a:t>
            </a:r>
          </a:p>
          <a:p>
            <a:pPr algn="just"/>
            <a:r>
              <a:rPr lang="hu-HU" sz="1800" dirty="0"/>
              <a:t>A Csabai Kolbászklub 1998 január 30-án alakult és elnökévé a tagság Uhrin Zoltánt választotta.</a:t>
            </a:r>
          </a:p>
          <a:p>
            <a:endParaRPr lang="hu-HU" dirty="0"/>
          </a:p>
        </p:txBody>
      </p:sp>
      <p:pic>
        <p:nvPicPr>
          <p:cNvPr id="4" name="Kép 3"/>
          <p:cNvPicPr>
            <a:picLocks noChangeAspect="1"/>
          </p:cNvPicPr>
          <p:nvPr/>
        </p:nvPicPr>
        <p:blipFill>
          <a:blip r:embed="rId3"/>
          <a:stretch>
            <a:fillRect/>
          </a:stretch>
        </p:blipFill>
        <p:spPr>
          <a:xfrm>
            <a:off x="803481" y="4844582"/>
            <a:ext cx="1959597" cy="1950888"/>
          </a:xfrm>
          <a:prstGeom prst="rect">
            <a:avLst/>
          </a:prstGeom>
        </p:spPr>
      </p:pic>
      <p:pic>
        <p:nvPicPr>
          <p:cNvPr id="5" name="Kép 4"/>
          <p:cNvPicPr>
            <a:picLocks noChangeAspect="1"/>
          </p:cNvPicPr>
          <p:nvPr/>
        </p:nvPicPr>
        <p:blipFill>
          <a:blip r:embed="rId4"/>
          <a:stretch>
            <a:fillRect/>
          </a:stretch>
        </p:blipFill>
        <p:spPr>
          <a:xfrm>
            <a:off x="3563290" y="4682114"/>
            <a:ext cx="3399070" cy="2096204"/>
          </a:xfrm>
          <a:prstGeom prst="rect">
            <a:avLst/>
          </a:prstGeom>
        </p:spPr>
      </p:pic>
      <p:pic>
        <p:nvPicPr>
          <p:cNvPr id="6" name="Kép 5"/>
          <p:cNvPicPr>
            <a:picLocks noChangeAspect="1"/>
          </p:cNvPicPr>
          <p:nvPr/>
        </p:nvPicPr>
        <p:blipFill>
          <a:blip r:embed="rId5"/>
          <a:stretch>
            <a:fillRect/>
          </a:stretch>
        </p:blipFill>
        <p:spPr>
          <a:xfrm>
            <a:off x="7752637" y="4738690"/>
            <a:ext cx="3313716" cy="1983052"/>
          </a:xfrm>
          <a:prstGeom prst="rect">
            <a:avLst/>
          </a:prstGeom>
        </p:spPr>
      </p:pic>
    </p:spTree>
    <p:custDataLst>
      <p:tags r:id="rId1"/>
    </p:custDataLst>
    <p:extLst>
      <p:ext uri="{BB962C8B-B14F-4D97-AF65-F5344CB8AC3E}">
        <p14:creationId xmlns:p14="http://schemas.microsoft.com/office/powerpoint/2010/main" val="4145873240"/>
      </p:ext>
    </p:extLst>
  </p:cSld>
  <p:clrMapOvr>
    <a:masterClrMapping/>
  </p:clrMapOvr>
  <mc:AlternateContent xmlns:mc="http://schemas.openxmlformats.org/markup-compatibility/2006" xmlns:p14="http://schemas.microsoft.com/office/powerpoint/2010/main">
    <mc:Choice Requires="p14">
      <p:transition spd="slow" p14:dur="4000" advTm="27740">
        <p14:vortex dir="r"/>
      </p:transition>
    </mc:Choice>
    <mc:Fallback xmlns="">
      <p:transition spd="slow" advTm="277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4212" y="168965"/>
            <a:ext cx="8534400" cy="1338102"/>
          </a:xfrm>
        </p:spPr>
        <p:txBody>
          <a:bodyPr/>
          <a:lstStyle/>
          <a:p>
            <a:pPr algn="ctr"/>
            <a:r>
              <a:rPr lang="hu-HU" dirty="0">
                <a:solidFill>
                  <a:srgbClr val="FF0000"/>
                </a:solidFill>
              </a:rPr>
              <a:t>Amitől csabai a </a:t>
            </a:r>
            <a:r>
              <a:rPr lang="hu-HU" dirty="0" smtClean="0">
                <a:solidFill>
                  <a:srgbClr val="FF0000"/>
                </a:solidFill>
              </a:rPr>
              <a:t>Csabai</a:t>
            </a:r>
            <a:endParaRPr lang="hu-HU" dirty="0">
              <a:solidFill>
                <a:srgbClr val="FF0000"/>
              </a:solidFill>
            </a:endParaRPr>
          </a:p>
        </p:txBody>
      </p:sp>
      <p:sp>
        <p:nvSpPr>
          <p:cNvPr id="3" name="Tartalom helye 2"/>
          <p:cNvSpPr>
            <a:spLocks noGrp="1"/>
          </p:cNvSpPr>
          <p:nvPr>
            <p:ph idx="1"/>
          </p:nvPr>
        </p:nvSpPr>
        <p:spPr>
          <a:xfrm>
            <a:off x="684212" y="1507067"/>
            <a:ext cx="10924692" cy="4973246"/>
          </a:xfrm>
        </p:spPr>
        <p:txBody>
          <a:bodyPr/>
          <a:lstStyle/>
          <a:p>
            <a:pPr algn="just"/>
            <a:r>
              <a:rPr lang="hu-HU" dirty="0"/>
              <a:t>csak sertéshúsból készülhet, olyan disznó húsából, amelyet legalább 135 kg-ra hizlaltak </a:t>
            </a:r>
            <a:r>
              <a:rPr lang="hu-HU" dirty="0" smtClean="0"/>
              <a:t>fel</a:t>
            </a:r>
          </a:p>
          <a:p>
            <a:pPr algn="just"/>
            <a:r>
              <a:rPr lang="hu-HU" dirty="0"/>
              <a:t>az állat minden részéből kell hozzáadni, a szalonnát külön </a:t>
            </a:r>
            <a:r>
              <a:rPr lang="hu-HU" dirty="0" smtClean="0"/>
              <a:t>adagolva</a:t>
            </a:r>
          </a:p>
          <a:p>
            <a:pPr algn="just"/>
            <a:r>
              <a:rPr lang="hu-HU" dirty="0"/>
              <a:t>csak sertésbélbe (vékonybél) lehet </a:t>
            </a:r>
            <a:r>
              <a:rPr lang="hu-HU" dirty="0" smtClean="0"/>
              <a:t>tölteni</a:t>
            </a:r>
          </a:p>
          <a:p>
            <a:pPr algn="just"/>
            <a:r>
              <a:rPr lang="hu-HU" dirty="0"/>
              <a:t>sok paprika </a:t>
            </a:r>
            <a:r>
              <a:rPr lang="hu-HU" dirty="0" smtClean="0"/>
              <a:t>hozzáadása</a:t>
            </a:r>
          </a:p>
          <a:p>
            <a:pPr algn="just"/>
            <a:r>
              <a:rPr lang="hu-HU" dirty="0" smtClean="0"/>
              <a:t>Füstölés</a:t>
            </a:r>
          </a:p>
          <a:p>
            <a:pPr algn="just"/>
            <a:r>
              <a:rPr lang="hu-HU" dirty="0"/>
              <a:t>A csabai kolbász vörösesbarna színű, rúd alakú </a:t>
            </a:r>
            <a:r>
              <a:rPr lang="hu-HU" dirty="0" smtClean="0"/>
              <a:t>készítmény</a:t>
            </a:r>
          </a:p>
          <a:p>
            <a:pPr algn="just"/>
            <a:r>
              <a:rPr lang="hu-HU" dirty="0"/>
              <a:t>A rudak átmérője 4–5 cm, hosszúságuk 45–50 cm lehet, bár erre nincs teljesen érvényes </a:t>
            </a:r>
            <a:r>
              <a:rPr lang="hu-HU" dirty="0" smtClean="0"/>
              <a:t>szabály</a:t>
            </a:r>
          </a:p>
          <a:p>
            <a:pPr algn="just"/>
            <a:r>
              <a:rPr lang="hu-HU" dirty="0"/>
              <a:t>Kisebb méretű párokat is készítenek, azok átmérője 3,5-3,8 cm, hosszúságuk 25 </a:t>
            </a:r>
            <a:r>
              <a:rPr lang="hu-HU" dirty="0" smtClean="0"/>
              <a:t>cm</a:t>
            </a:r>
            <a:endParaRPr lang="hu-HU" dirty="0"/>
          </a:p>
          <a:p>
            <a:endParaRPr lang="hu-HU" dirty="0" smtClean="0"/>
          </a:p>
          <a:p>
            <a:endParaRPr lang="hu-HU" dirty="0" smtClean="0"/>
          </a:p>
          <a:p>
            <a:endParaRPr lang="hu-HU" dirty="0" smtClean="0"/>
          </a:p>
          <a:p>
            <a:endParaRPr lang="hu-HU" dirty="0"/>
          </a:p>
        </p:txBody>
      </p:sp>
      <p:pic>
        <p:nvPicPr>
          <p:cNvPr id="4" name="Kép 3"/>
          <p:cNvPicPr>
            <a:picLocks noChangeAspect="1"/>
          </p:cNvPicPr>
          <p:nvPr/>
        </p:nvPicPr>
        <p:blipFill>
          <a:blip r:embed="rId3"/>
          <a:stretch>
            <a:fillRect/>
          </a:stretch>
        </p:blipFill>
        <p:spPr>
          <a:xfrm>
            <a:off x="8909824" y="1984916"/>
            <a:ext cx="3282176" cy="2631689"/>
          </a:xfrm>
          <a:prstGeom prst="rect">
            <a:avLst/>
          </a:prstGeom>
        </p:spPr>
      </p:pic>
    </p:spTree>
    <p:custDataLst>
      <p:tags r:id="rId1"/>
    </p:custDataLst>
    <p:extLst>
      <p:ext uri="{BB962C8B-B14F-4D97-AF65-F5344CB8AC3E}">
        <p14:creationId xmlns:p14="http://schemas.microsoft.com/office/powerpoint/2010/main" val="1006252225"/>
      </p:ext>
    </p:extLst>
  </p:cSld>
  <p:clrMapOvr>
    <a:masterClrMapping/>
  </p:clrMapOvr>
  <p:transition spd="slow" advTm="17701">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11833" y="228601"/>
            <a:ext cx="10455724" cy="870856"/>
          </a:xfrm>
        </p:spPr>
        <p:txBody>
          <a:bodyPr/>
          <a:lstStyle/>
          <a:p>
            <a:r>
              <a:rPr lang="hu-HU" dirty="0" smtClean="0">
                <a:solidFill>
                  <a:schemeClr val="tx2">
                    <a:lumMod val="75000"/>
                  </a:schemeClr>
                </a:solidFill>
                <a:latin typeface="Algerian" panose="04020705040A02060702" pitchFamily="82" charset="0"/>
              </a:rPr>
              <a:t>Üzemlátogatás</a:t>
            </a:r>
            <a:endParaRPr lang="hu-HU" dirty="0">
              <a:solidFill>
                <a:schemeClr val="tx2">
                  <a:lumMod val="75000"/>
                </a:schemeClr>
              </a:solidFill>
              <a:latin typeface="Algerian" panose="04020705040A02060702" pitchFamily="82" charset="0"/>
            </a:endParaRPr>
          </a:p>
        </p:txBody>
      </p:sp>
      <p:sp>
        <p:nvSpPr>
          <p:cNvPr id="6" name="Tartalom helye 5"/>
          <p:cNvSpPr>
            <a:spLocks noGrp="1"/>
          </p:cNvSpPr>
          <p:nvPr>
            <p:ph idx="1"/>
          </p:nvPr>
        </p:nvSpPr>
        <p:spPr>
          <a:xfrm>
            <a:off x="913795" y="1251857"/>
            <a:ext cx="6151034" cy="4397829"/>
          </a:xfrm>
        </p:spPr>
        <p:txBody>
          <a:bodyPr>
            <a:normAutofit fontScale="92500" lnSpcReduction="20000"/>
          </a:bodyPr>
          <a:lstStyle/>
          <a:p>
            <a:r>
              <a:rPr lang="hu-HU" sz="2400" dirty="0" smtClean="0">
                <a:solidFill>
                  <a:schemeClr val="accent4">
                    <a:lumMod val="20000"/>
                    <a:lumOff val="80000"/>
                  </a:schemeClr>
                </a:solidFill>
              </a:rPr>
              <a:t>2022.január.27-én a békéscsabai, </a:t>
            </a:r>
            <a:r>
              <a:rPr lang="hu-HU" sz="2400" b="1" dirty="0" smtClean="0">
                <a:solidFill>
                  <a:srgbClr val="FFC000"/>
                </a:solidFill>
              </a:rPr>
              <a:t>Csaba Parkban </a:t>
            </a:r>
            <a:r>
              <a:rPr lang="hu-HU" sz="2400" dirty="0" smtClean="0">
                <a:solidFill>
                  <a:schemeClr val="accent4">
                    <a:lumMod val="20000"/>
                    <a:lumOff val="80000"/>
                  </a:schemeClr>
                </a:solidFill>
              </a:rPr>
              <a:t>található üzembe látogattunk el</a:t>
            </a:r>
          </a:p>
          <a:p>
            <a:r>
              <a:rPr lang="hu-HU" sz="2400" dirty="0" smtClean="0">
                <a:solidFill>
                  <a:schemeClr val="accent4">
                    <a:lumMod val="20000"/>
                    <a:lumOff val="80000"/>
                  </a:schemeClr>
                </a:solidFill>
              </a:rPr>
              <a:t>Itt megtekinthettük a gyártási folyamatot lépésről-lépésre.</a:t>
            </a:r>
          </a:p>
          <a:p>
            <a:r>
              <a:rPr lang="hu-HU" sz="2400" dirty="0" smtClean="0">
                <a:solidFill>
                  <a:schemeClr val="accent4">
                    <a:lumMod val="20000"/>
                    <a:lumOff val="80000"/>
                  </a:schemeClr>
                </a:solidFill>
              </a:rPr>
              <a:t>Részletes tájékoztatást kaptunk a készítés folyamatáról.</a:t>
            </a:r>
          </a:p>
          <a:p>
            <a:pPr algn="just"/>
            <a:r>
              <a:rPr lang="hu-HU" sz="2400" dirty="0" smtClean="0">
                <a:solidFill>
                  <a:schemeClr val="accent4">
                    <a:lumMod val="20000"/>
                    <a:lumOff val="80000"/>
                  </a:schemeClr>
                </a:solidFill>
              </a:rPr>
              <a:t>Hálás </a:t>
            </a:r>
            <a:r>
              <a:rPr lang="hu-HU" sz="2400" dirty="0">
                <a:solidFill>
                  <a:schemeClr val="accent4">
                    <a:lumMod val="20000"/>
                    <a:lumOff val="80000"/>
                  </a:schemeClr>
                </a:solidFill>
              </a:rPr>
              <a:t>köszönet Dr. </a:t>
            </a:r>
            <a:r>
              <a:rPr lang="hu-HU" sz="2400" dirty="0" err="1">
                <a:solidFill>
                  <a:schemeClr val="accent4">
                    <a:lumMod val="20000"/>
                    <a:lumOff val="80000"/>
                  </a:schemeClr>
                </a:solidFill>
              </a:rPr>
              <a:t>Zelenyánszki</a:t>
            </a:r>
            <a:r>
              <a:rPr lang="hu-HU" sz="2400" dirty="0">
                <a:solidFill>
                  <a:schemeClr val="accent4">
                    <a:lumMod val="20000"/>
                    <a:lumOff val="80000"/>
                  </a:schemeClr>
                </a:solidFill>
              </a:rPr>
              <a:t> </a:t>
            </a:r>
            <a:r>
              <a:rPr lang="hu-HU" sz="2400" dirty="0" smtClean="0">
                <a:solidFill>
                  <a:schemeClr val="accent4">
                    <a:lumMod val="20000"/>
                    <a:lumOff val="80000"/>
                  </a:schemeClr>
                </a:solidFill>
              </a:rPr>
              <a:t>Miklós úrnak </a:t>
            </a:r>
            <a:r>
              <a:rPr lang="hu-HU" sz="2400" dirty="0">
                <a:solidFill>
                  <a:schemeClr val="accent4">
                    <a:lumMod val="20000"/>
                    <a:lumOff val="80000"/>
                  </a:schemeClr>
                </a:solidFill>
              </a:rPr>
              <a:t>a Békéscsabai Városfejlesztési Beruházó és Szolgáltató Nonprofit Kft</a:t>
            </a:r>
            <a:r>
              <a:rPr lang="hu-HU" sz="2400" dirty="0" smtClean="0">
                <a:solidFill>
                  <a:schemeClr val="accent4">
                    <a:lumMod val="20000"/>
                    <a:lumOff val="80000"/>
                  </a:schemeClr>
                </a:solidFill>
              </a:rPr>
              <a:t>. igazgatójának, aki lehetővé tette az üzemlátogatást.</a:t>
            </a:r>
          </a:p>
          <a:p>
            <a:pPr marL="0" indent="0">
              <a:buNone/>
            </a:pPr>
            <a:endParaRPr lang="hu-HU" sz="2400" dirty="0">
              <a:solidFill>
                <a:schemeClr val="accent4">
                  <a:lumMod val="20000"/>
                  <a:lumOff val="80000"/>
                </a:schemeClr>
              </a:solidFill>
            </a:endParaRPr>
          </a:p>
          <a:p>
            <a:pPr marL="0" indent="0">
              <a:buNone/>
            </a:pPr>
            <a:endParaRPr lang="hu-HU" sz="2400" dirty="0" smtClean="0">
              <a:solidFill>
                <a:schemeClr val="accent4">
                  <a:lumMod val="20000"/>
                  <a:lumOff val="80000"/>
                </a:schemeClr>
              </a:solidFill>
            </a:endParaRPr>
          </a:p>
        </p:txBody>
      </p:sp>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343" y="1469571"/>
            <a:ext cx="4829628" cy="4180115"/>
          </a:xfrm>
          <a:prstGeom prst="rect">
            <a:avLst/>
          </a:prstGeom>
        </p:spPr>
      </p:pic>
    </p:spTree>
    <p:custDataLst>
      <p:tags r:id="rId1"/>
    </p:custDataLst>
    <p:extLst>
      <p:ext uri="{BB962C8B-B14F-4D97-AF65-F5344CB8AC3E}">
        <p14:creationId xmlns:p14="http://schemas.microsoft.com/office/powerpoint/2010/main" val="1086250763"/>
      </p:ext>
    </p:extLst>
  </p:cSld>
  <p:clrMapOvr>
    <a:masterClrMapping/>
  </p:clrMapOvr>
  <mc:AlternateContent xmlns:mc="http://schemas.openxmlformats.org/markup-compatibility/2006" xmlns:p14="http://schemas.microsoft.com/office/powerpoint/2010/main">
    <mc:Choice Requires="p14">
      <p:transition spd="slow" p14:dur="1600" advTm="6465">
        <p14:gallery dir="l"/>
      </p:transition>
    </mc:Choice>
    <mc:Fallback xmlns="">
      <p:transition spd="slow" advTm="64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5|1.4|1.1|0.9|0.9|1|0.9|0.9|0.9"/>
</p:tagLst>
</file>

<file path=ppt/tags/tag2.xml><?xml version="1.0" encoding="utf-8"?>
<p:tagLst xmlns:a="http://schemas.openxmlformats.org/drawingml/2006/main" xmlns:r="http://schemas.openxmlformats.org/officeDocument/2006/relationships" xmlns:p="http://schemas.openxmlformats.org/presentationml/2006/main">
  <p:tag name="TIMING" val="|1|2.2"/>
</p:tagLst>
</file>

<file path=ppt/tags/tag3.xml><?xml version="1.0" encoding="utf-8"?>
<p:tagLst xmlns:a="http://schemas.openxmlformats.org/drawingml/2006/main" xmlns:r="http://schemas.openxmlformats.org/officeDocument/2006/relationships" xmlns:p="http://schemas.openxmlformats.org/presentationml/2006/main">
  <p:tag name="TIMING" val="|1.2|1.4|8.9|2.4|1.1"/>
</p:tagLst>
</file>

<file path=ppt/tags/tag4.xml><?xml version="1.0" encoding="utf-8"?>
<p:tagLst xmlns:a="http://schemas.openxmlformats.org/drawingml/2006/main" xmlns:r="http://schemas.openxmlformats.org/officeDocument/2006/relationships" xmlns:p="http://schemas.openxmlformats.org/presentationml/2006/main">
  <p:tag name="TIMING" val="|1.2|6.5|4.8"/>
</p:tagLst>
</file>

<file path=ppt/tags/tag5.xml><?xml version="1.0" encoding="utf-8"?>
<p:tagLst xmlns:a="http://schemas.openxmlformats.org/drawingml/2006/main" xmlns:r="http://schemas.openxmlformats.org/officeDocument/2006/relationships" xmlns:p="http://schemas.openxmlformats.org/presentationml/2006/main">
  <p:tag name="TIMING" val="|1.8|4.1|7.3|7|2|2.8"/>
</p:tagLst>
</file>

<file path=ppt/tags/tag6.xml><?xml version="1.0" encoding="utf-8"?>
<p:tagLst xmlns:a="http://schemas.openxmlformats.org/drawingml/2006/main" xmlns:r="http://schemas.openxmlformats.org/officeDocument/2006/relationships" xmlns:p="http://schemas.openxmlformats.org/presentationml/2006/main">
  <p:tag name="TIMING" val="|1.1|2.1|1.8|1.5|1.4|1.4|1|2.5|2.3"/>
</p:tagLst>
</file>

<file path=ppt/tags/tag7.xml><?xml version="1.0" encoding="utf-8"?>
<p:tagLst xmlns:a="http://schemas.openxmlformats.org/drawingml/2006/main" xmlns:r="http://schemas.openxmlformats.org/officeDocument/2006/relationships" xmlns:p="http://schemas.openxmlformats.org/presentationml/2006/main">
  <p:tag name="TIMING" val="|1.3|1.8|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TM04033921[[fn=Damaszt]]</Template>
  <TotalTime>283</TotalTime>
  <Words>854</Words>
  <Application>Microsoft Office PowerPoint</Application>
  <PresentationFormat>Szélesvásznú</PresentationFormat>
  <Paragraphs>48</Paragraphs>
  <Slides>15</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15</vt:i4>
      </vt:variant>
    </vt:vector>
  </HeadingPairs>
  <TitlesOfParts>
    <vt:vector size="21" baseType="lpstr">
      <vt:lpstr>Algerian</vt:lpstr>
      <vt:lpstr>Arial</vt:lpstr>
      <vt:lpstr>Bahnschrift SemiBold Condensed</vt:lpstr>
      <vt:lpstr>Bookman Old Style</vt:lpstr>
      <vt:lpstr>Rockwell</vt:lpstr>
      <vt:lpstr>Damask</vt:lpstr>
      <vt:lpstr>A Csabai kolbász</vt:lpstr>
      <vt:lpstr>Háttere</vt:lpstr>
      <vt:lpstr>Története</vt:lpstr>
      <vt:lpstr>Története</vt:lpstr>
      <vt:lpstr>Csabai kolbász  </vt:lpstr>
      <vt:lpstr>PowerPoint-bemutató</vt:lpstr>
      <vt:lpstr>Csabai kolbászfesztivál</vt:lpstr>
      <vt:lpstr>Amitől csabai a Csabai</vt:lpstr>
      <vt:lpstr>Üzemlátogatás</vt:lpstr>
      <vt:lpstr>Perzselés - töltés </vt:lpstr>
      <vt:lpstr>Szalonna-hús</vt:lpstr>
      <vt:lpstr>Gépi keverés-töltés</vt:lpstr>
      <vt:lpstr>vastag és vékony kolbász</vt:lpstr>
      <vt:lpstr>Füstölés előtt és után</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Piros Arany és Erős Pista</dc:title>
  <dc:creator>Helyifiók</dc:creator>
  <cp:lastModifiedBy>Helyifiók</cp:lastModifiedBy>
  <cp:revision>37</cp:revision>
  <dcterms:created xsi:type="dcterms:W3CDTF">2022-01-26T10:32:15Z</dcterms:created>
  <dcterms:modified xsi:type="dcterms:W3CDTF">2022-01-29T14:06:51Z</dcterms:modified>
</cp:coreProperties>
</file>